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331" r:id="rId4"/>
    <p:sldId id="283" r:id="rId5"/>
    <p:sldId id="330" r:id="rId6"/>
    <p:sldId id="334" r:id="rId7"/>
    <p:sldId id="327" r:id="rId8"/>
    <p:sldId id="297" r:id="rId9"/>
    <p:sldId id="322" r:id="rId10"/>
    <p:sldId id="294" r:id="rId11"/>
    <p:sldId id="308" r:id="rId12"/>
    <p:sldId id="316" r:id="rId13"/>
    <p:sldId id="335" r:id="rId14"/>
  </p:sldIdLst>
  <p:sldSz cx="12192000" cy="6858000"/>
  <p:notesSz cx="6858000" cy="9144000"/>
  <p:embeddedFontLst>
    <p:embeddedFont>
      <p:font typeface="Bradley Hand ITC" panose="03070402050302030203" pitchFamily="66" charset="0"/>
      <p:regular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2"/>
    <a:srgbClr val="F8A50C"/>
    <a:srgbClr val="17458F"/>
    <a:srgbClr val="242424"/>
    <a:srgbClr val="CE267B"/>
    <a:srgbClr val="90157D"/>
    <a:srgbClr val="C2772D"/>
    <a:srgbClr val="C0772D"/>
    <a:srgbClr val="004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/>
    <p:restoredTop sz="76952"/>
  </p:normalViewPr>
  <p:slideViewPr>
    <p:cSldViewPr snapToGrid="0">
      <p:cViewPr varScale="1">
        <p:scale>
          <a:sx n="88" d="100"/>
          <a:sy n="88" d="100"/>
        </p:scale>
        <p:origin x="3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55926-6EAC-644F-BCB0-85D6C54DFC7C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5E66-09B1-B042-9E5F-5B8D99968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5E66-09B1-B042-9E5F-5B8D9996846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8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Vorlage zum Start … diese kann von jedem Club selbständig angepasst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5E66-09B1-B042-9E5F-5B8D9996846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34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 von dem starren Berichtsystem, hin zu einem individuell gestaltbaren Informationssystem. Das Thema DSGVO wird bei Polaris „strenger“ behandelt.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5E66-09B1-B042-9E5F-5B8D9996846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34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Live ins System einsteigen und die wesentlichsten Themen für die Benutzer kurz zeigen:</a:t>
            </a:r>
          </a:p>
          <a:p>
            <a:r>
              <a:rPr lang="de-DE" dirty="0"/>
              <a:t>+ Login</a:t>
            </a:r>
          </a:p>
          <a:p>
            <a:r>
              <a:rPr lang="de-DE" dirty="0"/>
              <a:t>+ Mitglieder-Suche</a:t>
            </a:r>
          </a:p>
          <a:p>
            <a:r>
              <a:rPr lang="de-DE" dirty="0"/>
              <a:t>+ Club-Suche, Distrikt, Multi-Distrikt</a:t>
            </a:r>
          </a:p>
          <a:p>
            <a:r>
              <a:rPr lang="de-DE" dirty="0"/>
              <a:t>+ News-Bereich</a:t>
            </a:r>
          </a:p>
          <a:p>
            <a:r>
              <a:rPr lang="de-DE" dirty="0"/>
              <a:t>+ Kalender (Veranstaltungen: anmelden)</a:t>
            </a:r>
          </a:p>
          <a:p>
            <a:r>
              <a:rPr lang="de-DE" dirty="0"/>
              <a:t>+ Meine Daten ändern</a:t>
            </a:r>
          </a:p>
          <a:p>
            <a:r>
              <a:rPr lang="de-DE" dirty="0"/>
              <a:t>+ QR-Code für einen Besuch bei einem anderen Club</a:t>
            </a:r>
          </a:p>
          <a:p>
            <a:r>
              <a:rPr lang="de-DE" dirty="0"/>
              <a:t>+ Meine Präsenz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5E66-09B1-B042-9E5F-5B8D9996846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90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Ja, es gibt eine „App“, nur nicht aus dem App-Store. An der Funktionalität merkt man keinen Unterschied.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5E66-09B1-B042-9E5F-5B8D9996846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18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5EFD0-3DD8-F7B7-08DC-CB18B3808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6CAE29-5DE6-BFC9-32D9-B6DDD2D32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AF9BE7-76AE-FA76-B494-A37D3B74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1457DF-CC75-84CA-A351-3D944D78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3DD3F-2A88-B419-CF57-B24BD628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78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EE0A-5E44-3FC9-7C9F-A930A724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16605C-3378-934C-DF73-350B1628D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1A8AA6-111B-2F9C-C4BE-BB5EFF2C6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F75666-524E-82A8-1A18-5B5941C0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27AEE5-6487-07D9-954F-845D3A69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915072-9698-3105-4939-4EED14BD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69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E9D84-3A54-5B51-5207-53F7E2F0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C76B1E-3DC7-8F67-11AD-9ABC661D5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E9A238-75B4-1C38-A4EB-8B606700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521733-9250-09E5-C232-B245394A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03B26-0D3C-325D-74E7-7C3F7E17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6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43A40F-23A3-52DB-FD8F-6799B9F75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F819B8-05B0-847A-1108-62F51F881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E94D1C-89DD-3B53-329C-193E1F49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4B427-0B5C-E152-4EB7-F949C72A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DCAEA-29E3-9C9B-6E3A-36B378B6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3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FE144-1AE8-8887-6A09-C76510F9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FD07A-7742-11A6-D604-91B0EEB26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845B20-C4F9-5149-43F0-5A463D2E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CCE01B-5079-4327-4CE7-B7F148C9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91BFC-079D-DED1-9A72-AA1FDD47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2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26291-F2C5-4724-B9B6-E7E03E41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32FDE4-228A-085D-896A-5A20A0EB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96DBCF-99C6-FE4F-34C7-4F0101A3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8CEE75-E10F-2881-A5B4-336245D4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DF02DC-5AC7-58F5-8556-C1E2090C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65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388E3-9C60-D5B2-3E36-04EAC837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07D78-1EFE-0594-145D-ABA8C8C2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4DFA27-07B3-9F84-15C4-69F8D21FD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8F5F5B-2A37-F1D2-B299-8D4E4BF5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90B3E1-6308-4731-3E18-59FB3C3A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BE74F5-BAFB-5DD5-4DB6-14960CBB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9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C617E-A7A2-5086-A682-023B23A3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6F964C-C408-CE5A-945D-B4D8EB4AC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2A8633-B65D-BC82-6223-7FE72B0E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9AFA37-68EA-3912-DD44-60F7B861D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53991E-9327-C5B8-E619-64F9D291B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0385A13-2A6F-EBBA-B426-F6C4CE31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6F3262-03C4-5549-FDBF-D4F0EE53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47C74F-B85E-75FD-906E-EC14380D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42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3DFC315-E696-8AF5-9117-CB16F989E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92000" cy="81320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65B3DF-3758-1BAB-A48F-555A183D8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6" b="33465"/>
          <a:stretch/>
        </p:blipFill>
        <p:spPr>
          <a:xfrm>
            <a:off x="5941255" y="2753750"/>
            <a:ext cx="4493219" cy="14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228A6CF-8928-6397-20C1-E75E7370A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92000" cy="81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228A6CF-8928-6397-20C1-E75E7370A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92000" cy="813206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1425C5-0B0C-69EA-F439-3B56C8D3E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6" b="33465"/>
          <a:stretch/>
        </p:blipFill>
        <p:spPr>
          <a:xfrm>
            <a:off x="9903656" y="263769"/>
            <a:ext cx="2148603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E08A2-7FAA-75E2-4AA6-D3E4DB26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8AAD93-B3FB-C05E-35AD-4498A2C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AFC1CF-EF5E-CE3E-F94D-A50B5445D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6B3FEB-FB73-F98F-E59B-3D7D4C23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05D014-77F0-4A20-2FD8-080BED2A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8A51F2-DD58-F6D7-E38C-DACD6ABF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70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5481BE-177F-E23C-CFC1-DF0FA664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37114-DE78-18C9-0074-A859840B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034F5C-34AE-50FA-6452-0A4ECC388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1480-A542-AA4C-B9C6-D8255A7FB90A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8C1F10-AFC5-AE8F-5576-579E6AF84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9DFF55-73F5-5D48-653F-574D07F16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B59B-585E-3244-91BC-DFFECA5CA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8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ibnitz.austria.rotary.ch/de/admin/units/81/members/active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03BA2BB0-4220-5159-CBB4-87C812187FD0}"/>
              </a:ext>
            </a:extLst>
          </p:cNvPr>
          <p:cNvSpPr txBox="1"/>
          <p:nvPr/>
        </p:nvSpPr>
        <p:spPr>
          <a:xfrm>
            <a:off x="381000" y="4865953"/>
            <a:ext cx="1156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UNSER NEUES CLUB MANAGEMENT SYSTEM</a:t>
            </a:r>
          </a:p>
          <a:p>
            <a:pPr algn="r"/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99650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E1ADE2F-171F-6BC6-52A1-DE6DE8BD2B8E}"/>
              </a:ext>
            </a:extLst>
          </p:cNvPr>
          <p:cNvSpPr txBox="1"/>
          <p:nvPr/>
        </p:nvSpPr>
        <p:spPr>
          <a:xfrm>
            <a:off x="1055217" y="2380781"/>
            <a:ext cx="236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sz="2000" b="1" dirty="0">
                <a:solidFill>
                  <a:srgbClr val="17458F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Wochenbericht</a:t>
            </a:r>
            <a:endParaRPr lang="de-AT" sz="2000" b="1" dirty="0">
              <a:solidFill>
                <a:srgbClr val="17458F"/>
              </a:solidFill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18FA93-E467-FFF2-8174-3834B31229C0}"/>
              </a:ext>
            </a:extLst>
          </p:cNvPr>
          <p:cNvSpPr txBox="1"/>
          <p:nvPr/>
        </p:nvSpPr>
        <p:spPr>
          <a:xfrm>
            <a:off x="1055217" y="1894103"/>
            <a:ext cx="236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sz="2000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VIVID PLANET</a:t>
            </a:r>
            <a:endParaRPr lang="de-AT" sz="2000" b="1" dirty="0"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86F360-35F3-2349-F606-44021B2472D1}"/>
              </a:ext>
            </a:extLst>
          </p:cNvPr>
          <p:cNvSpPr txBox="1"/>
          <p:nvPr/>
        </p:nvSpPr>
        <p:spPr>
          <a:xfrm>
            <a:off x="6998824" y="1936721"/>
            <a:ext cx="236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sz="2000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POLARIS</a:t>
            </a:r>
            <a:endParaRPr lang="de-AT" sz="2000" b="1" dirty="0"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14FB5D-8962-E9B7-03A1-4C1C71A49746}"/>
              </a:ext>
            </a:extLst>
          </p:cNvPr>
          <p:cNvSpPr txBox="1"/>
          <p:nvPr/>
        </p:nvSpPr>
        <p:spPr>
          <a:xfrm>
            <a:off x="6998825" y="2388970"/>
            <a:ext cx="401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sz="2000" b="1" dirty="0">
                <a:solidFill>
                  <a:srgbClr val="17458F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CLUB-NEWS (Newsletter)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5E3358-7350-A848-F4A0-6CCE5722440F}"/>
              </a:ext>
            </a:extLst>
          </p:cNvPr>
          <p:cNvSpPr txBox="1"/>
          <p:nvPr/>
        </p:nvSpPr>
        <p:spPr>
          <a:xfrm>
            <a:off x="1055215" y="2804168"/>
            <a:ext cx="38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Nicht veränderbare Systemvorlage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4DCC69-80BB-D9BC-055A-8F4802844342}"/>
              </a:ext>
            </a:extLst>
          </p:cNvPr>
          <p:cNvSpPr txBox="1"/>
          <p:nvPr/>
        </p:nvSpPr>
        <p:spPr>
          <a:xfrm>
            <a:off x="6998825" y="2819295"/>
            <a:ext cx="40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Kann selbst gestaltet werden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ADC91E-C660-CFE7-1FA4-30DD65234181}"/>
              </a:ext>
            </a:extLst>
          </p:cNvPr>
          <p:cNvSpPr txBox="1"/>
          <p:nvPr/>
        </p:nvSpPr>
        <p:spPr>
          <a:xfrm>
            <a:off x="1055217" y="3233553"/>
            <a:ext cx="413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Bericht über ein Meeting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94EBD1-E279-A853-E311-C11B66E87E43}"/>
              </a:ext>
            </a:extLst>
          </p:cNvPr>
          <p:cNvSpPr txBox="1"/>
          <p:nvPr/>
        </p:nvSpPr>
        <p:spPr>
          <a:xfrm>
            <a:off x="6998823" y="3259601"/>
            <a:ext cx="463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Bericht auch über andere Veranstaltungen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C6A622-D238-989D-A3E8-94D7E5D57DE3}"/>
              </a:ext>
            </a:extLst>
          </p:cNvPr>
          <p:cNvSpPr txBox="1"/>
          <p:nvPr/>
        </p:nvSpPr>
        <p:spPr>
          <a:xfrm>
            <a:off x="1055215" y="3704385"/>
            <a:ext cx="29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✅  </a:t>
            </a: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Präsenzübersicht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A25009-2D5A-C30A-574C-BCC8108CAED6}"/>
              </a:ext>
            </a:extLst>
          </p:cNvPr>
          <p:cNvSpPr txBox="1"/>
          <p:nvPr/>
        </p:nvSpPr>
        <p:spPr>
          <a:xfrm>
            <a:off x="6998823" y="3684248"/>
            <a:ext cx="44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❌  </a:t>
            </a: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Keine Präsenzübersicht (DSGVO)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FA40ACC-8C41-82DA-CFC8-EA79FC0EAB19}"/>
              </a:ext>
            </a:extLst>
          </p:cNvPr>
          <p:cNvSpPr txBox="1"/>
          <p:nvPr/>
        </p:nvSpPr>
        <p:spPr>
          <a:xfrm>
            <a:off x="1055215" y="4165707"/>
            <a:ext cx="474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✅  </a:t>
            </a: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PDF als Anhang in der E-Mail-Nachricht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FFC27AE-C2B8-3C94-24F9-681D2267FDB7}"/>
              </a:ext>
            </a:extLst>
          </p:cNvPr>
          <p:cNvSpPr txBox="1"/>
          <p:nvPr/>
        </p:nvSpPr>
        <p:spPr>
          <a:xfrm>
            <a:off x="6998823" y="4108895"/>
            <a:ext cx="483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❌  </a:t>
            </a: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Kein PDF mehr als Anhang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9289356-F9C7-192A-7E6F-9F5DE7FC0CA6}"/>
              </a:ext>
            </a:extLst>
          </p:cNvPr>
          <p:cNvSpPr txBox="1"/>
          <p:nvPr/>
        </p:nvSpPr>
        <p:spPr>
          <a:xfrm>
            <a:off x="1761379" y="934283"/>
            <a:ext cx="866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KOMMUNIKATION NEU GEDACHT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0F6853A-5EF8-85E4-0E16-4F2B0539F4F4}"/>
              </a:ext>
            </a:extLst>
          </p:cNvPr>
          <p:cNvSpPr txBox="1"/>
          <p:nvPr/>
        </p:nvSpPr>
        <p:spPr>
          <a:xfrm>
            <a:off x="1067289" y="4626685"/>
            <a:ext cx="620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❌  </a:t>
            </a: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einmal abgesandt und keine Änderung möglich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EF3AAC-22DD-5337-E357-6C1A14F02822}"/>
              </a:ext>
            </a:extLst>
          </p:cNvPr>
          <p:cNvSpPr txBox="1"/>
          <p:nvPr/>
        </p:nvSpPr>
        <p:spPr>
          <a:xfrm>
            <a:off x="7011248" y="4614428"/>
            <a:ext cx="483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✅  Änderungen stets machbar</a:t>
            </a:r>
            <a:endParaRPr lang="de-AT" dirty="0">
              <a:effectLst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F96432-D9E7-74E2-DEEF-77234E4431E7}"/>
              </a:ext>
            </a:extLst>
          </p:cNvPr>
          <p:cNvSpPr txBox="1"/>
          <p:nvPr/>
        </p:nvSpPr>
        <p:spPr>
          <a:xfrm>
            <a:off x="1067289" y="5062950"/>
            <a:ext cx="236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sz="2000" b="1" dirty="0">
                <a:solidFill>
                  <a:srgbClr val="17458F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Clubjahr</a:t>
            </a:r>
            <a:endParaRPr lang="de-AT" sz="2000" b="1" dirty="0">
              <a:solidFill>
                <a:srgbClr val="17458F"/>
              </a:solidFill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E1ADE2F-171F-6BC6-52A1-DE6DE8BD2B8E}"/>
              </a:ext>
            </a:extLst>
          </p:cNvPr>
          <p:cNvSpPr txBox="1"/>
          <p:nvPr/>
        </p:nvSpPr>
        <p:spPr>
          <a:xfrm>
            <a:off x="1055215" y="5474017"/>
            <a:ext cx="542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Beginn: Montag in der Woche, in die der 1. 7. fällt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14FB5D-8962-E9B7-03A1-4C1C71A49746}"/>
              </a:ext>
            </a:extLst>
          </p:cNvPr>
          <p:cNvSpPr txBox="1"/>
          <p:nvPr/>
        </p:nvSpPr>
        <p:spPr>
          <a:xfrm>
            <a:off x="7112884" y="5463060"/>
            <a:ext cx="40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1. Juli bis 30. Juni</a:t>
            </a:r>
          </a:p>
        </p:txBody>
      </p:sp>
    </p:spTree>
    <p:extLst>
      <p:ext uri="{BB962C8B-B14F-4D97-AF65-F5344CB8AC3E}">
        <p14:creationId xmlns:p14="http://schemas.microsoft.com/office/powerpoint/2010/main" val="7218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20" grpId="0"/>
      <p:bldP spid="2" grpId="0"/>
      <p:bldP spid="7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1C53953-E7C9-8287-F40B-27E2EC47F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6" b="33465"/>
          <a:stretch/>
        </p:blipFill>
        <p:spPr>
          <a:xfrm>
            <a:off x="5941255" y="2753750"/>
            <a:ext cx="4493219" cy="14349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2E28D6C-DD5B-4E33-4728-ECB525EDF73E}"/>
              </a:ext>
            </a:extLst>
          </p:cNvPr>
          <p:cNvSpPr txBox="1"/>
          <p:nvPr/>
        </p:nvSpPr>
        <p:spPr>
          <a:xfrm>
            <a:off x="3712029" y="4593811"/>
            <a:ext cx="594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LIVE ERLEBEN …</a:t>
            </a:r>
          </a:p>
        </p:txBody>
      </p:sp>
    </p:spTree>
    <p:extLst>
      <p:ext uri="{BB962C8B-B14F-4D97-AF65-F5344CB8AC3E}">
        <p14:creationId xmlns:p14="http://schemas.microsoft.com/office/powerpoint/2010/main" val="261065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D11BE61-5C96-1FEF-B5FC-E07BC7D56E2F}"/>
              </a:ext>
            </a:extLst>
          </p:cNvPr>
          <p:cNvGrpSpPr/>
          <p:nvPr/>
        </p:nvGrpSpPr>
        <p:grpSpPr>
          <a:xfrm>
            <a:off x="1484854" y="269111"/>
            <a:ext cx="3356658" cy="6319777"/>
            <a:chOff x="4606724" y="266218"/>
            <a:chExt cx="3356658" cy="631977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982FB18-7206-79D5-5ACD-FF4BCC8D6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842" t="9910" r="28610" b="9983"/>
            <a:stretch/>
          </p:blipFill>
          <p:spPr>
            <a:xfrm>
              <a:off x="4606724" y="266218"/>
              <a:ext cx="3356658" cy="6319777"/>
            </a:xfrm>
            <a:prstGeom prst="rect">
              <a:avLst/>
            </a:prstGeom>
          </p:spPr>
        </p:pic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6DA300DA-1F00-7CAF-2CA8-E0ABC13B3779}"/>
                </a:ext>
              </a:extLst>
            </p:cNvPr>
            <p:cNvSpPr/>
            <p:nvPr/>
          </p:nvSpPr>
          <p:spPr>
            <a:xfrm>
              <a:off x="4907888" y="512179"/>
              <a:ext cx="2736000" cy="5859682"/>
            </a:xfrm>
            <a:prstGeom prst="roundRect">
              <a:avLst>
                <a:gd name="adj" fmla="val 140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C34FB113-17D9-9A55-93C1-715F5FA6A369}"/>
                </a:ext>
              </a:extLst>
            </p:cNvPr>
            <p:cNvSpPr/>
            <p:nvPr/>
          </p:nvSpPr>
          <p:spPr>
            <a:xfrm>
              <a:off x="5530850" y="451414"/>
              <a:ext cx="1471834" cy="208341"/>
            </a:xfrm>
            <a:prstGeom prst="roundRect">
              <a:avLst>
                <a:gd name="adj" fmla="val 4086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48C5138-B9A8-4476-00EA-26A2CAF07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0738" y="486139"/>
              <a:ext cx="1130300" cy="1397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21DB779-C6D4-79F3-ED19-9FA8EFA4C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361"/>
            <a:stretch/>
          </p:blipFill>
          <p:spPr>
            <a:xfrm>
              <a:off x="4929325" y="931760"/>
              <a:ext cx="2679838" cy="5144949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AF326F94-7E87-933D-196B-EAE200242F61}"/>
              </a:ext>
            </a:extLst>
          </p:cNvPr>
          <p:cNvSpPr txBox="1"/>
          <p:nvPr/>
        </p:nvSpPr>
        <p:spPr>
          <a:xfrm>
            <a:off x="5164361" y="1205683"/>
            <a:ext cx="6919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POLARIS ALS „APP“ AM SMARTPHONE HINZUFÜGEN</a:t>
            </a:r>
          </a:p>
          <a:p>
            <a:endParaRPr lang="de-AT" b="1" dirty="0"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Öffne leibnitz.rotary.at im Smartphone-Browser</a:t>
            </a:r>
          </a:p>
          <a:p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Melde dich mit deiner E-Mail-Adresse und Passwort an (aktiviere „Angemeldet bleiben“)</a:t>
            </a: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Wer weiß sein Passwort nicht?</a:t>
            </a:r>
          </a:p>
          <a:p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Klicke auf das Teilen-Symbol</a:t>
            </a:r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Wähle </a:t>
            </a:r>
          </a:p>
          <a:p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Wähle einen gewünschten Titel – z.B. „Rotary“</a:t>
            </a:r>
          </a:p>
          <a:p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Klicke auf „Fertig“</a:t>
            </a:r>
          </a:p>
        </p:txBody>
      </p:sp>
      <p:pic>
        <p:nvPicPr>
          <p:cNvPr id="2" name="Grafik 1">
            <a:hlinkClick r:id="rId6"/>
            <a:extLst>
              <a:ext uri="{FF2B5EF4-FFF2-40B4-BE49-F238E27FC236}">
                <a16:creationId xmlns:a16="http://schemas.microsoft.com/office/drawing/2014/main" id="{B3E08F73-01EF-B99D-E79A-A8ED01A48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973" y="957584"/>
            <a:ext cx="1159170" cy="326675"/>
          </a:xfrm>
          <a:prstGeom prst="rect">
            <a:avLst/>
          </a:prstGeom>
        </p:spPr>
      </p:pic>
      <p:pic>
        <p:nvPicPr>
          <p:cNvPr id="5" name="Grafik 4" descr="Ein Bild, das Text, Logo, Symbol, Schrift enthält.&#10;&#10;Automatisch generierte Beschreibung">
            <a:extLst>
              <a:ext uri="{FF2B5EF4-FFF2-40B4-BE49-F238E27FC236}">
                <a16:creationId xmlns:a16="http://schemas.microsoft.com/office/drawing/2014/main" id="{D5862BB8-3270-E2F4-F7D3-55618AC2F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0466" y="5478288"/>
            <a:ext cx="889000" cy="11345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3E1556-E5CD-7233-9A4C-2E8B67C232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255"/>
          <a:stretch/>
        </p:blipFill>
        <p:spPr>
          <a:xfrm>
            <a:off x="5180401" y="3772960"/>
            <a:ext cx="5143500" cy="974976"/>
          </a:xfrm>
          <a:prstGeom prst="rect">
            <a:avLst/>
          </a:prstGeom>
        </p:spPr>
      </p:pic>
      <p:pic>
        <p:nvPicPr>
          <p:cNvPr id="16" name="Grafik 15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9CC39A73-6680-9A8D-F626-7C1B67BE0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747936"/>
            <a:ext cx="2679838" cy="4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03BA2BB0-4220-5159-CBB4-87C812187FD0}"/>
              </a:ext>
            </a:extLst>
          </p:cNvPr>
          <p:cNvSpPr txBox="1"/>
          <p:nvPr/>
        </p:nvSpPr>
        <p:spPr>
          <a:xfrm>
            <a:off x="381000" y="4865953"/>
            <a:ext cx="11560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bg1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Danke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27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BAFA714-E200-5E61-9B65-13283468F04D}"/>
              </a:ext>
            </a:extLst>
          </p:cNvPr>
          <p:cNvSpPr txBox="1"/>
          <p:nvPr/>
        </p:nvSpPr>
        <p:spPr>
          <a:xfrm>
            <a:off x="1003323" y="1735373"/>
            <a:ext cx="10862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Das aktuelle System (Vivid Planet) ist in die Jahre gekommen </a:t>
            </a:r>
            <a:b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und erreicht in naher Zukunft das “End-</a:t>
            </a:r>
            <a:r>
              <a:rPr lang="de-AT" b="1" dirty="0" err="1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of</a:t>
            </a:r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-</a:t>
            </a:r>
            <a:r>
              <a:rPr lang="de-AT" b="1" dirty="0" err="1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life</a:t>
            </a:r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“.</a:t>
            </a:r>
          </a:p>
          <a:p>
            <a:endParaRPr lang="de-AT" sz="1600" b="1" dirty="0"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  <a:p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Daher hat man frühzeitig begonnen, sich um Alternativen umzuschauen:</a:t>
            </a:r>
            <a:b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endParaRPr lang="de-AT" b="1" dirty="0"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+ Neue Eigenentwicklung: zu teuer (500.000+ Euro)</a:t>
            </a:r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+ Polaris als etabliertes System bereits in 8 Ländern im Einsatz </a:t>
            </a:r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   (19 Distrikte, 1.200 Clubs, 60.000 Benutzer)</a:t>
            </a:r>
          </a:p>
          <a:p>
            <a:endParaRPr lang="de-AT" b="1" dirty="0"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  <a:p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Polaris …</a:t>
            </a:r>
            <a:b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b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+ ist im Eigentum des Vereins Rotary Medien Schweiz/Liechtenstein (gemeinnützige juristische Person)</a:t>
            </a:r>
          </a:p>
          <a:p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+ wird </a:t>
            </a:r>
            <a:r>
              <a:rPr lang="de-AT" b="1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nur</a:t>
            </a: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für Rotary verwendet, von Rotariern geleitet und von unabhängigen Unternehmen </a:t>
            </a:r>
            <a:b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  entwickelt und betrieben</a:t>
            </a:r>
          </a:p>
          <a:p>
            <a:endParaRPr lang="de-A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826A77-E006-D500-36DE-853163DA3222}"/>
              </a:ext>
            </a:extLst>
          </p:cNvPr>
          <p:cNvSpPr txBox="1"/>
          <p:nvPr/>
        </p:nvSpPr>
        <p:spPr>
          <a:xfrm>
            <a:off x="1003323" y="772122"/>
            <a:ext cx="704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004FA2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WARUM WECHSELN WIR ZU POLARIS?</a:t>
            </a:r>
            <a:endParaRPr lang="de-AT" sz="2400" b="1" dirty="0">
              <a:solidFill>
                <a:srgbClr val="004FA2"/>
              </a:solidFill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w-heute.de – Sternbilder">
            <a:extLst>
              <a:ext uri="{FF2B5EF4-FFF2-40B4-BE49-F238E27FC236}">
                <a16:creationId xmlns:a16="http://schemas.microsoft.com/office/drawing/2014/main" id="{F20B6944-7F8C-89AD-1D2D-C0EB13D4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1" y="1559397"/>
            <a:ext cx="5047555" cy="47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BAFA714-E200-5E61-9B65-13283468F04D}"/>
              </a:ext>
            </a:extLst>
          </p:cNvPr>
          <p:cNvSpPr txBox="1"/>
          <p:nvPr/>
        </p:nvSpPr>
        <p:spPr>
          <a:xfrm>
            <a:off x="6096000" y="2459831"/>
            <a:ext cx="5395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engl. Polaris und deutsch Polarstern ist der </a:t>
            </a:r>
            <a:b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hellste Stern im kleinen Wagen</a:t>
            </a:r>
          </a:p>
          <a:p>
            <a:endParaRPr lang="de-DE" b="1" dirty="0"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Dient als Orientierungspunkt für die Navigation</a:t>
            </a:r>
            <a:b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endParaRPr lang="de-DE" b="1" dirty="0"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Polaris klingt wie Paul Harris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826A77-E006-D500-36DE-853163DA3222}"/>
              </a:ext>
            </a:extLst>
          </p:cNvPr>
          <p:cNvSpPr txBox="1"/>
          <p:nvPr/>
        </p:nvSpPr>
        <p:spPr>
          <a:xfrm>
            <a:off x="1003323" y="772122"/>
            <a:ext cx="866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004FA2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WARUM DER </a:t>
            </a:r>
            <a:r>
              <a:rPr lang="de-AT" sz="2400" b="1">
                <a:solidFill>
                  <a:srgbClr val="004FA2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NAME                               ?</a:t>
            </a:r>
            <a:endParaRPr lang="de-AT" sz="2400" b="1" dirty="0">
              <a:solidFill>
                <a:srgbClr val="004FA2"/>
              </a:solidFill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7415C3-F180-1169-FFB0-0995FA191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73" y="318705"/>
            <a:ext cx="2313889" cy="10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3E873F2-56CF-972B-7FD4-E9FFE2C49CE9}"/>
              </a:ext>
            </a:extLst>
          </p:cNvPr>
          <p:cNvSpPr txBox="1"/>
          <p:nvPr/>
        </p:nvSpPr>
        <p:spPr>
          <a:xfrm>
            <a:off x="955613" y="836989"/>
            <a:ext cx="951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SEIT JÄNNER HABE ICH POLARIS GETESTET</a:t>
            </a:r>
            <a:endParaRPr lang="de-AT" sz="2400" b="1" dirty="0">
              <a:solidFill>
                <a:schemeClr val="accent1">
                  <a:lumMod val="75000"/>
                </a:schemeClr>
              </a:solidFill>
              <a:effectLst/>
              <a:latin typeface="Open Sans Condensed" panose="020B0606030504020204" pitchFamily="34" charset="0"/>
              <a:ea typeface="Open Sans Condensed" panose="020B0606030504020204" pitchFamily="34" charset="0"/>
              <a:cs typeface="Open Sans Condensed" panose="020B06060305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42F02D-ED08-BF56-107C-5E66B3F8093B}"/>
              </a:ext>
            </a:extLst>
          </p:cNvPr>
          <p:cNvSpPr txBox="1"/>
          <p:nvPr/>
        </p:nvSpPr>
        <p:spPr>
          <a:xfrm>
            <a:off x="955613" y="1908312"/>
            <a:ext cx="100825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Ich habe über 2 Monate mit dem Testen von Polaris verbracht</a:t>
            </a:r>
          </a:p>
          <a:p>
            <a:endParaRPr lang="de-AT" sz="2800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Der DICO Christian Mayer schrieb mir:</a:t>
            </a:r>
            <a:br>
              <a:rPr lang="de-AT" sz="2800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br>
              <a:rPr lang="de-AT" sz="2800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r>
              <a:rPr lang="de-AT" sz="4000" b="1" dirty="0">
                <a:latin typeface="Bradley Hand ITC" panose="03070402050302030203" pitchFamily="66" charset="0"/>
              </a:rPr>
              <a:t>Durch deine akribische Auseinandersetzung mit dem neuen Programm hast auch du uns allen geholfen, dass wir zum Start eine ausgereiftere Software bekommen</a:t>
            </a:r>
            <a:endParaRPr lang="de-AT" sz="4000" b="1" dirty="0">
              <a:latin typeface="Bradley Hand ITC" panose="03070402050302030203" pitchFamily="66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endParaRPr lang="de-AT" sz="2800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br>
              <a:rPr lang="de-AT" sz="2800" dirty="0"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</a:br>
            <a:endParaRPr lang="de-AT" sz="2800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0035E-91B3-3C1A-A487-1B5F6D5A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</a:rPr>
              <a:t>So habe ich Polaris am 12.3. vorgefunden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426D6B5-7E35-B4AC-25C1-4A3BA6AD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820" y="1825625"/>
            <a:ext cx="8224360" cy="4351338"/>
          </a:xfrm>
        </p:spPr>
      </p:pic>
    </p:spTree>
    <p:extLst>
      <p:ext uri="{BB962C8B-B14F-4D97-AF65-F5344CB8AC3E}">
        <p14:creationId xmlns:p14="http://schemas.microsoft.com/office/powerpoint/2010/main" val="11135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0035E-91B3-3C1A-A487-1B5F6D5A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9532"/>
          </a:xfrm>
        </p:spPr>
        <p:txBody>
          <a:bodyPr/>
          <a:lstStyle/>
          <a:p>
            <a:r>
              <a:rPr lang="de-AT" sz="2400" b="1" dirty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</a:rPr>
              <a:t>So schaut Polaris nun aus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40B944-952F-2F29-A6DA-EA88A74DC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7" r="25550"/>
          <a:stretch/>
        </p:blipFill>
        <p:spPr>
          <a:xfrm>
            <a:off x="934844" y="1468708"/>
            <a:ext cx="4784141" cy="3920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270A8D-4550-15E3-E015-63D2297FA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12" r="23354"/>
          <a:stretch/>
        </p:blipFill>
        <p:spPr>
          <a:xfrm>
            <a:off x="6322742" y="1264734"/>
            <a:ext cx="5031058" cy="39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7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D2232-AE75-24C4-9888-6667B621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>
                <a:solidFill>
                  <a:srgbClr val="004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ändert sich?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3A8C0D-BF08-858A-FFC2-32A8F7F1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Bisher: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App auf dem Handy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Rotary.at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rotaryleibnitz.at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pPr marL="0" indent="0">
              <a:buNone/>
            </a:pPr>
            <a:r>
              <a:rPr lang="de-AT" b="1" dirty="0"/>
              <a:t>Ab sofort:</a:t>
            </a:r>
          </a:p>
          <a:p>
            <a:pPr marL="0" indent="0">
              <a:buNone/>
            </a:pPr>
            <a:r>
              <a:rPr lang="de-AT" dirty="0"/>
              <a:t>Nur </a:t>
            </a:r>
            <a:r>
              <a:rPr lang="de-AT" b="1" i="1" dirty="0"/>
              <a:t>leibnitz.rotary.at </a:t>
            </a:r>
            <a:r>
              <a:rPr lang="de-AT" dirty="0"/>
              <a:t>auf allen Geräten</a:t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013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BAFA714-E200-5E61-9B65-13283468F04D}"/>
              </a:ext>
            </a:extLst>
          </p:cNvPr>
          <p:cNvSpPr txBox="1"/>
          <p:nvPr/>
        </p:nvSpPr>
        <p:spPr>
          <a:xfrm>
            <a:off x="1003323" y="1701094"/>
            <a:ext cx="1086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Nein, aber es gibt den Button FAQ. Dort gibt es Erklärungen und Videos. </a:t>
            </a:r>
            <a:b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b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</a:br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Da ist noch Luft nach oben!</a:t>
            </a:r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endParaRPr lang="de-AT" b="1" dirty="0">
              <a:latin typeface="Open Sans Condensed" panose="020B0606030504020204" pitchFamily="34" charset="0"/>
              <a:ea typeface="Open Sans Condensed" panose="020B0606030504020204" pitchFamily="34" charset="0"/>
              <a:cs typeface="Open Sans Condensed" panose="020B06060305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826A77-E006-D500-36DE-853163DA3222}"/>
              </a:ext>
            </a:extLst>
          </p:cNvPr>
          <p:cNvSpPr txBox="1"/>
          <p:nvPr/>
        </p:nvSpPr>
        <p:spPr>
          <a:xfrm>
            <a:off x="1003323" y="772122"/>
            <a:ext cx="704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004FA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GIBT ES EIN HANDBUCH?</a:t>
            </a:r>
            <a:endParaRPr lang="de-AT" sz="2400" b="1" dirty="0">
              <a:solidFill>
                <a:srgbClr val="004FA2"/>
              </a:solidFill>
              <a:effectLst/>
              <a:latin typeface="Open Sans Condensed" panose="020B0606030504020204" pitchFamily="34" charset="0"/>
              <a:ea typeface="Open Sans Condensed" panose="020B0606030504020204" pitchFamily="34" charset="0"/>
              <a:cs typeface="Open Sans Condensed" panose="020B0606030504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A627A0-66BD-EEA5-8691-0C6D41DF2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28" t="7198" r="473" b="79902"/>
          <a:stretch/>
        </p:blipFill>
        <p:spPr>
          <a:xfrm>
            <a:off x="3788227" y="2726871"/>
            <a:ext cx="3812291" cy="1404257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2B34AA7-48F5-F0D4-3020-BB2774B34534}"/>
              </a:ext>
            </a:extLst>
          </p:cNvPr>
          <p:cNvSpPr/>
          <p:nvPr/>
        </p:nvSpPr>
        <p:spPr>
          <a:xfrm>
            <a:off x="6672943" y="2960914"/>
            <a:ext cx="849086" cy="9035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B1C210-112A-C7FB-2A88-6B4987B08C92}"/>
              </a:ext>
            </a:extLst>
          </p:cNvPr>
          <p:cNvSpPr txBox="1"/>
          <p:nvPr/>
        </p:nvSpPr>
        <p:spPr>
          <a:xfrm>
            <a:off x="850923" y="5892094"/>
            <a:ext cx="433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FAQ = </a:t>
            </a:r>
            <a:r>
              <a:rPr lang="de-AT" b="1" dirty="0" err="1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frequently</a:t>
            </a:r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asked</a:t>
            </a:r>
            <a:r>
              <a:rPr lang="de-AT" b="1" dirty="0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questions</a:t>
            </a:r>
            <a:endParaRPr lang="de-AT" dirty="0"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endParaRPr lang="de-AT" b="1" dirty="0">
              <a:latin typeface="Open Sans Condensed" panose="020B0606030504020204" pitchFamily="34" charset="0"/>
              <a:ea typeface="Open Sans Condensed" panose="020B0606030504020204" pitchFamily="34" charset="0"/>
              <a:cs typeface="Open Sans Condense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025841F2-BE11-133A-2609-FE5DD93E8487}"/>
              </a:ext>
            </a:extLst>
          </p:cNvPr>
          <p:cNvSpPr txBox="1"/>
          <p:nvPr/>
        </p:nvSpPr>
        <p:spPr>
          <a:xfrm>
            <a:off x="1003323" y="772122"/>
            <a:ext cx="7042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004FA2"/>
                </a:solidFill>
                <a:latin typeface="Arial" panose="020B0604020202020204" pitchFamily="34" charset="0"/>
                <a:ea typeface="Open Sans Condensed" panose="020B0606030504020204" pitchFamily="34" charset="0"/>
                <a:cs typeface="Arial" panose="020B0604020202020204" pitchFamily="34" charset="0"/>
              </a:rPr>
              <a:t>AUS DEM WOCHENBERICHT WIRD DER „NEWSLETTER“</a:t>
            </a:r>
            <a:endParaRPr lang="de-AT" sz="2400" b="1" dirty="0">
              <a:solidFill>
                <a:srgbClr val="004FA2"/>
              </a:solidFill>
              <a:effectLst/>
              <a:latin typeface="Arial" panose="020B0604020202020204" pitchFamily="34" charset="0"/>
              <a:ea typeface="Open Sans Condensed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F3B0BA-EBC5-6D7D-CD82-5F156656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23" y="2144200"/>
            <a:ext cx="114585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Breitbild</PresentationFormat>
  <Paragraphs>87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Open Sans Condensed</vt:lpstr>
      <vt:lpstr>Bradley Hand ITC</vt:lpstr>
      <vt:lpstr>Open Sans Condensed Light</vt:lpstr>
      <vt:lpstr>Arial</vt:lpstr>
      <vt:lpstr>Calibri Light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So habe ich Polaris am 12.3. vorgefunden</vt:lpstr>
      <vt:lpstr>So schaut Polaris nun aus</vt:lpstr>
      <vt:lpstr>Was ändert sich?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Christian Mayer</dc:creator>
  <cp:keywords/>
  <dc:description/>
  <cp:lastModifiedBy>Manfred Plankensteiner</cp:lastModifiedBy>
  <cp:revision>332</cp:revision>
  <dcterms:created xsi:type="dcterms:W3CDTF">2023-09-25T09:12:06Z</dcterms:created>
  <dcterms:modified xsi:type="dcterms:W3CDTF">2024-03-18T21:32:56Z</dcterms:modified>
  <cp:category/>
</cp:coreProperties>
</file>